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647" r:id="rId3"/>
    <p:sldId id="664" r:id="rId4"/>
    <p:sldId id="665" r:id="rId5"/>
    <p:sldId id="675" r:id="rId6"/>
    <p:sldId id="667" r:id="rId7"/>
    <p:sldId id="669" r:id="rId8"/>
    <p:sldId id="676" r:id="rId9"/>
    <p:sldId id="672" r:id="rId10"/>
    <p:sldId id="673" r:id="rId11"/>
    <p:sldId id="677" r:id="rId1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5A00"/>
    <a:srgbClr val="BC8F00"/>
    <a:srgbClr val="00B050"/>
    <a:srgbClr val="E1E1E1"/>
    <a:srgbClr val="9CBD8D"/>
    <a:srgbClr val="D5E3CF"/>
    <a:srgbClr val="8C1E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693" autoAdjust="0"/>
    <p:restoredTop sz="91441" autoAdjust="0"/>
  </p:normalViewPr>
  <p:slideViewPr>
    <p:cSldViewPr snapToGrid="0">
      <p:cViewPr varScale="1">
        <p:scale>
          <a:sx n="79" d="100"/>
          <a:sy n="79" d="100"/>
        </p:scale>
        <p:origin x="78" y="135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B4A6C1-B0A7-4C65-9777-F5B3323CF083}" type="datetimeFigureOut">
              <a:rPr lang="en-AU" smtClean="0"/>
              <a:t>22/03/2022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6A51B3-9319-42D0-A550-90C1F3CDF38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874691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95A372-E219-4A47-9B57-DAB16DC91C8E}" type="datetimeFigureOut">
              <a:rPr lang="en-AU" smtClean="0"/>
              <a:t>22/03/2022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29ABA3-72B8-441F-AA9B-D3737D2CB9D9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52865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9ABA3-72B8-441F-AA9B-D3737D2CB9D9}" type="slidenum">
              <a:rPr lang="en-AU" smtClean="0"/>
              <a:t>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646878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9ABA3-72B8-441F-AA9B-D3737D2CB9D9}" type="slidenum">
              <a:rPr lang="en-AU" smtClean="0"/>
              <a:t>11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180759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sz="1200" b="0" i="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Nuclide is similar in meaning to </a:t>
            </a:r>
            <a:r>
              <a:rPr lang="en-AU" sz="1200" b="0" i="1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isotope</a:t>
            </a:r>
            <a:r>
              <a:rPr lang="en-AU" sz="1200" b="0" i="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, but the term is slightly broader and used more when discussing the nuclear properties of atoms (as opposed to their chemical properties). Isotopes have equal </a:t>
            </a:r>
            <a:r>
              <a:rPr lang="en-AU" sz="1200" b="0" i="1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Z</a:t>
            </a:r>
            <a:r>
              <a:rPr lang="en-AU" sz="1200" b="0" i="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, but other relationships exist between nuclides: isotones are nuclides with equal </a:t>
            </a:r>
            <a:r>
              <a:rPr lang="en-AU" sz="1200" b="0" i="1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N</a:t>
            </a:r>
            <a:r>
              <a:rPr lang="en-AU" sz="1200" b="0" i="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, isobars have equal </a:t>
            </a:r>
            <a:r>
              <a:rPr lang="en-AU" sz="1200" b="0" i="1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A</a:t>
            </a:r>
            <a:r>
              <a:rPr lang="en-AU" sz="1200" b="0" i="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. Technetium-99 and technetium-99m are nuclear isomers: nuclides with equal </a:t>
            </a:r>
            <a:r>
              <a:rPr lang="en-AU" sz="1200" b="0" i="1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Z</a:t>
            </a:r>
            <a:r>
              <a:rPr lang="en-AU" sz="1200" b="0" i="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 and </a:t>
            </a:r>
            <a:r>
              <a:rPr lang="en-AU" sz="1200" b="0" i="1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A</a:t>
            </a:r>
            <a:r>
              <a:rPr lang="en-AU" sz="1200" b="0" i="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 but different energy states.</a:t>
            </a:r>
            <a:endParaRPr lang="en-AU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9ABA3-72B8-441F-AA9B-D3737D2CB9D9}" type="slidenum">
              <a:rPr lang="en-AU" smtClean="0"/>
              <a:t>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140879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9ABA3-72B8-441F-AA9B-D3737D2CB9D9}" type="slidenum">
              <a:rPr lang="en-AU" smtClean="0"/>
              <a:t>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543581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9ABA3-72B8-441F-AA9B-D3737D2CB9D9}" type="slidenum">
              <a:rPr lang="en-AU" smtClean="0"/>
              <a:t>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240928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9ABA3-72B8-441F-AA9B-D3737D2CB9D9}" type="slidenum">
              <a:rPr lang="en-AU" smtClean="0"/>
              <a:t>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415110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9ABA3-72B8-441F-AA9B-D3737D2CB9D9}" type="slidenum">
              <a:rPr lang="en-AU" smtClean="0"/>
              <a:t>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555631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9ABA3-72B8-441F-AA9B-D3737D2CB9D9}" type="slidenum">
              <a:rPr lang="en-AU" smtClean="0"/>
              <a:t>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927925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9ABA3-72B8-441F-AA9B-D3737D2CB9D9}" type="slidenum">
              <a:rPr lang="en-AU" smtClean="0"/>
              <a:t>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915183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9ABA3-72B8-441F-AA9B-D3737D2CB9D9}" type="slidenum">
              <a:rPr lang="en-AU" smtClean="0"/>
              <a:t>10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197953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726FA-289A-47A4-9DB2-36250D803CC9}" type="datetimeFigureOut">
              <a:rPr lang="en-AU" smtClean="0"/>
              <a:t>22/03/2022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6B6D5-E49B-468D-A565-A6E4E9BB073F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38628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726FA-289A-47A4-9DB2-36250D803CC9}" type="datetimeFigureOut">
              <a:rPr lang="en-AU" smtClean="0"/>
              <a:t>22/03/2022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6B6D5-E49B-468D-A565-A6E4E9BB073F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96333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726FA-289A-47A4-9DB2-36250D803CC9}" type="datetimeFigureOut">
              <a:rPr lang="en-AU" smtClean="0"/>
              <a:t>22/03/2022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6B6D5-E49B-468D-A565-A6E4E9BB073F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8301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726FA-289A-47A4-9DB2-36250D803CC9}" type="datetimeFigureOut">
              <a:rPr lang="en-AU" smtClean="0"/>
              <a:t>22/03/2022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6B6D5-E49B-468D-A565-A6E4E9BB073F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90746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726FA-289A-47A4-9DB2-36250D803CC9}" type="datetimeFigureOut">
              <a:rPr lang="en-AU" smtClean="0"/>
              <a:t>22/03/2022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6B6D5-E49B-468D-A565-A6E4E9BB073F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21631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726FA-289A-47A4-9DB2-36250D803CC9}" type="datetimeFigureOut">
              <a:rPr lang="en-AU" smtClean="0"/>
              <a:t>22/03/2022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6B6D5-E49B-468D-A565-A6E4E9BB073F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44287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726FA-289A-47A4-9DB2-36250D803CC9}" type="datetimeFigureOut">
              <a:rPr lang="en-AU" smtClean="0"/>
              <a:t>22/03/2022</a:t>
            </a:fld>
            <a:endParaRPr lang="en-A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6B6D5-E49B-468D-A565-A6E4E9BB073F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14533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726FA-289A-47A4-9DB2-36250D803CC9}" type="datetimeFigureOut">
              <a:rPr lang="en-AU" smtClean="0"/>
              <a:t>22/03/2022</a:t>
            </a:fld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6B6D5-E49B-468D-A565-A6E4E9BB073F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31284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726FA-289A-47A4-9DB2-36250D803CC9}" type="datetimeFigureOut">
              <a:rPr lang="en-AU" smtClean="0"/>
              <a:t>22/03/2022</a:t>
            </a:fld>
            <a:endParaRPr lang="en-A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6B6D5-E49B-468D-A565-A6E4E9BB073F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53238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726FA-289A-47A4-9DB2-36250D803CC9}" type="datetimeFigureOut">
              <a:rPr lang="en-AU" smtClean="0"/>
              <a:t>22/03/2022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6B6D5-E49B-468D-A565-A6E4E9BB073F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5168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726FA-289A-47A4-9DB2-36250D803CC9}" type="datetimeFigureOut">
              <a:rPr lang="en-AU" smtClean="0"/>
              <a:t>22/03/2022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6B6D5-E49B-468D-A565-A6E4E9BB073F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34468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F726FA-289A-47A4-9DB2-36250D803CC9}" type="datetimeFigureOut">
              <a:rPr lang="en-AU" smtClean="0"/>
              <a:t>22/03/2022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26B6D5-E49B-468D-A565-A6E4E9BB073F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06294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  <a:ln w="38100">
            <a:solidFill>
              <a:schemeClr val="accent4"/>
            </a:solidFill>
          </a:ln>
        </p:spPr>
        <p:txBody>
          <a:bodyPr anchor="ctr"/>
          <a:lstStyle/>
          <a:p>
            <a:r>
              <a:rPr lang="en-AU" dirty="0"/>
              <a:t>Nuclear Fission</a:t>
            </a:r>
          </a:p>
        </p:txBody>
      </p:sp>
    </p:spTree>
    <p:extLst>
      <p:ext uri="{BB962C8B-B14F-4D97-AF65-F5344CB8AC3E}">
        <p14:creationId xmlns:p14="http://schemas.microsoft.com/office/powerpoint/2010/main" val="35828478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48208"/>
            <a:ext cx="3794702" cy="584775"/>
          </a:xfrm>
          <a:prstGeom prst="homePlate">
            <a:avLst/>
          </a:prstGeom>
          <a:solidFill>
            <a:schemeClr val="accent4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b="1" dirty="0"/>
              <a:t>Sample Problem #2c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0" y="732983"/>
                <a:ext cx="12192000" cy="60369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2800" dirty="0"/>
                  <a:t>When used as a fuel, a uranium-233 nucleus absorbs a neutron to form an unstable uranium-234 nucleus, which can then decay into zirconium and tellurium: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AU" sz="2800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mr>
                        <m:mr>
                          <m:e>
                            <m: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mr>
                      </m:m>
                      <m:r>
                        <m:rPr>
                          <m:nor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n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  <m:t>33</m:t>
                            </m:r>
                          </m:e>
                        </m:mr>
                        <m:mr>
                          <m:e>
                            <m: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  <m:t>92</m:t>
                            </m:r>
                          </m:e>
                        </m:mr>
                      </m:m>
                      <m:r>
                        <m:rPr>
                          <m:nor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U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→</m:t>
                      </m:r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  <m: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mr>
                        <m:mr>
                          <m:e>
                            <m: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  <m:t>40</m:t>
                            </m:r>
                          </m:e>
                        </m:mr>
                      </m:m>
                      <m:r>
                        <m:rPr>
                          <m:nor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Zr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  <m:t>38</m:t>
                            </m:r>
                          </m:e>
                        </m:mr>
                        <m:mr>
                          <m:e>
                            <m: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  <m:t>52</m:t>
                            </m:r>
                          </m:e>
                        </m:mr>
                      </m:m>
                      <m:r>
                        <m:rPr>
                          <m:nor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Te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+3 </m:t>
                      </m:r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mr>
                        <m:mr>
                          <m:e>
                            <m: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mr>
                      </m:m>
                      <m:r>
                        <m:rPr>
                          <m:nor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n</m:t>
                      </m:r>
                    </m:oMath>
                  </m:oMathPara>
                </a14:m>
                <a:endParaRPr lang="en-AU" sz="2800" dirty="0"/>
              </a:p>
              <a:p>
                <a:endParaRPr lang="en-AU" sz="2800" dirty="0"/>
              </a:p>
              <a:p>
                <a:r>
                  <a:rPr lang="en-AU" sz="2800" i="1" dirty="0" err="1"/>
                  <a:t>m</a:t>
                </a:r>
                <a:r>
                  <a:rPr lang="en-AU" sz="2800" baseline="-25000" dirty="0" err="1"/>
                  <a:t>n</a:t>
                </a:r>
                <a:r>
                  <a:rPr lang="en-AU" sz="2800" dirty="0"/>
                  <a:t> = 1.674929445 × 10</a:t>
                </a:r>
                <a:r>
                  <a:rPr lang="en-AU" sz="2800" baseline="30000" dirty="0"/>
                  <a:t>-27</a:t>
                </a:r>
                <a:r>
                  <a:rPr lang="en-AU" sz="2800" dirty="0"/>
                  <a:t> kg</a:t>
                </a:r>
              </a:p>
              <a:p>
                <a:r>
                  <a:rPr lang="en-AU" sz="2800" i="1" dirty="0"/>
                  <a:t>m</a:t>
                </a:r>
                <a:r>
                  <a:rPr lang="en-AU" sz="2800" baseline="-25000" dirty="0"/>
                  <a:t>U-233</a:t>
                </a:r>
                <a:r>
                  <a:rPr lang="en-AU" sz="2800" dirty="0"/>
                  <a:t> = 3.869716824 × 10</a:t>
                </a:r>
                <a:r>
                  <a:rPr lang="en-AU" sz="2800" baseline="30000" dirty="0"/>
                  <a:t>-25</a:t>
                </a:r>
                <a:r>
                  <a:rPr lang="en-AU" sz="2800" dirty="0"/>
                  <a:t> kg</a:t>
                </a:r>
              </a:p>
              <a:p>
                <a:r>
                  <a:rPr lang="en-AU" sz="2800" i="1" dirty="0"/>
                  <a:t>m</a:t>
                </a:r>
                <a:r>
                  <a:rPr lang="en-AU" sz="2800" baseline="-25000" dirty="0"/>
                  <a:t>Zr-93</a:t>
                </a:r>
                <a:r>
                  <a:rPr lang="en-AU" sz="2800" dirty="0"/>
                  <a:t> = 1.542749382 × 10</a:t>
                </a:r>
                <a:r>
                  <a:rPr lang="en-AU" sz="2800" baseline="30000" dirty="0"/>
                  <a:t>-25</a:t>
                </a:r>
                <a:r>
                  <a:rPr lang="en-AU" sz="2800" dirty="0"/>
                  <a:t> kg</a:t>
                </a:r>
              </a:p>
              <a:p>
                <a:r>
                  <a:rPr lang="en-AU" sz="2800" i="1" dirty="0"/>
                  <a:t>m</a:t>
                </a:r>
                <a:r>
                  <a:rPr lang="en-AU" sz="2800" baseline="-25000" dirty="0"/>
                  <a:t>Te-193</a:t>
                </a:r>
                <a:r>
                  <a:rPr lang="en-AU" sz="2800" dirty="0"/>
                  <a:t> = 2.290370146 × 10</a:t>
                </a:r>
                <a:r>
                  <a:rPr lang="en-AU" sz="2800" baseline="30000" dirty="0"/>
                  <a:t>-25</a:t>
                </a:r>
                <a:r>
                  <a:rPr lang="en-AU" sz="2800" dirty="0"/>
                  <a:t> kg</a:t>
                </a:r>
              </a:p>
              <a:p>
                <a:endParaRPr lang="en-AU" sz="2800" i="1" dirty="0"/>
              </a:p>
              <a:p>
                <a:pPr marL="514350" indent="-514350">
                  <a:buFont typeface="+mj-lt"/>
                  <a:buAutoNum type="alphaLcParenR" startAt="3"/>
                </a:pPr>
                <a:r>
                  <a:rPr lang="en-AU" sz="2800" dirty="0"/>
                  <a:t>Calculate the amount of energy released by the above nuclear reaction in eV.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m:rPr>
                                  <m:nor/>
                                </m:rPr>
                                <a:rPr lang="en-AU" sz="2800" b="0" i="0" smtClean="0">
                                  <a:latin typeface="Cambria Math" panose="02040503050406030204" pitchFamily="18" charset="0"/>
                                </a:rPr>
                                <m:t>n</m:t>
                              </m:r>
                            </m:sub>
                          </m:sSub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m:rPr>
                                  <m:nor/>
                                </m:rPr>
                                <a:rPr lang="en-AU" sz="2800" b="0" i="0" smtClean="0">
                                  <a:latin typeface="Cambria Math" panose="02040503050406030204" pitchFamily="18" charset="0"/>
                                </a:rPr>
                                <m:t>U</m:t>
                              </m:r>
                              <m:r>
                                <m:rPr>
                                  <m:nor/>
                                </m:rPr>
                                <a:rPr lang="en-AU" sz="2800" b="0" i="0" smtClean="0">
                                  <a:latin typeface="Cambria Math" panose="02040503050406030204" pitchFamily="18" charset="0"/>
                                </a:rPr>
                                <m:t>−233</m:t>
                              </m:r>
                            </m:sub>
                          </m:sSub>
                        </m:e>
                      </m:d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m:rPr>
                                  <m:nor/>
                                </m:rPr>
                                <a:rPr lang="en-AU" sz="2800" b="0" i="0" smtClean="0">
                                  <a:latin typeface="Cambria Math" panose="02040503050406030204" pitchFamily="18" charset="0"/>
                                </a:rPr>
                                <m:t>Zr</m:t>
                              </m:r>
                              <m:r>
                                <m:rPr>
                                  <m:nor/>
                                </m:rPr>
                                <a:rPr lang="en-AU" sz="2800" b="0" i="0" smtClean="0">
                                  <a:latin typeface="Cambria Math" panose="02040503050406030204" pitchFamily="18" charset="0"/>
                                </a:rPr>
                                <m:t>−93</m:t>
                              </m:r>
                            </m:sub>
                          </m:sSub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m:rPr>
                                  <m:nor/>
                                </m:rPr>
                                <a:rPr lang="en-AU" sz="2800" b="0" i="0" smtClean="0">
                                  <a:latin typeface="Cambria Math" panose="02040503050406030204" pitchFamily="18" charset="0"/>
                                </a:rPr>
                                <m:t>Te</m:t>
                              </m:r>
                              <m:r>
                                <m:rPr>
                                  <m:nor/>
                                </m:rPr>
                                <a:rPr lang="en-AU" sz="2800" b="0" i="0" smtClean="0">
                                  <a:latin typeface="Cambria Math" panose="02040503050406030204" pitchFamily="18" charset="0"/>
                                </a:rPr>
                                <m:t>−138</m:t>
                              </m:r>
                            </m:sub>
                          </m:sSub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  <m:sSub>
                            <m:sSubPr>
                              <m:ctrlP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m:rPr>
                                  <m:nor/>
                                </m:rPr>
                                <a:rPr lang="en-AU" sz="2800" b="0" i="0" smtClean="0">
                                  <a:latin typeface="Cambria Math" panose="02040503050406030204" pitchFamily="18" charset="0"/>
                                </a:rPr>
                                <m:t>n</m:t>
                              </m:r>
                            </m:sub>
                          </m:sSub>
                        </m:e>
                      </m:d>
                    </m:oMath>
                    <m:oMath xmlns:m="http://schemas.openxmlformats.org/officeDocument/2006/math"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  <m:oMath xmlns:m="http://schemas.openxmlformats.org/officeDocument/2006/math">
                      <m:r>
                        <m:rPr>
                          <m:sty m:val="p"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=3.0987071×</m:t>
                      </m:r>
                      <m:sSup>
                        <m:sSup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−28</m:t>
                          </m:r>
                        </m:sup>
                      </m:sSup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kg</m:t>
                      </m:r>
                    </m:oMath>
                  </m:oMathPara>
                </a14:m>
                <a:endParaRPr lang="en-AU" sz="28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732983"/>
                <a:ext cx="12192000" cy="6036909"/>
              </a:xfrm>
              <a:prstGeom prst="rect">
                <a:avLst/>
              </a:prstGeom>
              <a:blipFill>
                <a:blip r:embed="rId3"/>
                <a:stretch>
                  <a:fillRect l="-1050" t="-908" r="-10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>
            <a:extLst>
              <a:ext uri="{FF2B5EF4-FFF2-40B4-BE49-F238E27FC236}">
                <a16:creationId xmlns:a16="http://schemas.microsoft.com/office/drawing/2014/main" id="{E649982D-8909-4F1B-AD42-1560FB0A87C8}"/>
              </a:ext>
            </a:extLst>
          </p:cNvPr>
          <p:cNvSpPr/>
          <p:nvPr/>
        </p:nvSpPr>
        <p:spPr>
          <a:xfrm>
            <a:off x="1628964" y="6238875"/>
            <a:ext cx="4724211" cy="4709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05011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48208"/>
            <a:ext cx="3794702" cy="584775"/>
          </a:xfrm>
          <a:prstGeom prst="homePlate">
            <a:avLst/>
          </a:prstGeom>
          <a:solidFill>
            <a:schemeClr val="accent4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b="1" dirty="0"/>
              <a:t>Sample Problem #2c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0" y="732983"/>
                <a:ext cx="12192000" cy="52649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=3.0987071×</m:t>
                      </m:r>
                      <m:sSup>
                        <m:sSup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−28</m:t>
                          </m:r>
                        </m:sup>
                      </m:sSup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kg</m:t>
                      </m:r>
                    </m:oMath>
                    <m:oMath xmlns:m="http://schemas.openxmlformats.org/officeDocument/2006/math"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  <m:oMath xmlns:m="http://schemas.openxmlformats.org/officeDocument/2006/math">
                      <m:r>
                        <m:rPr>
                          <m:sty m:val="p"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𝑚</m:t>
                      </m:r>
                      <m:sSup>
                        <m:sSup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  <m:oMath xmlns:m="http://schemas.openxmlformats.org/officeDocument/2006/math">
                      <m:r>
                        <m:rPr>
                          <m:sty m:val="p"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en-AU" sz="2800" i="1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AU" sz="2800" i="1">
                          <a:latin typeface="Cambria Math" panose="02040503050406030204" pitchFamily="18" charset="0"/>
                        </a:rPr>
                        <m:t>=3.0987071×</m:t>
                      </m:r>
                      <m:sSup>
                        <m:sSupPr>
                          <m:ctrlPr>
                            <a:rPr lang="en-AU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800" i="1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AU" sz="2800" i="1">
                              <a:latin typeface="Cambria Math" panose="02040503050406030204" pitchFamily="18" charset="0"/>
                            </a:rPr>
                            <m:t>−28</m:t>
                          </m:r>
                        </m:sup>
                      </m:sSup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  <m:t>3.00×</m:t>
                              </m:r>
                              <m:sSup>
                                <m:sSupPr>
                                  <m:ctrlPr>
                                    <a:rPr lang="en-AU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AU" sz="2800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AU" sz="2800" b="0" i="1" smtClean="0"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  <m:oMath xmlns:m="http://schemas.openxmlformats.org/officeDocument/2006/math">
                      <m:r>
                        <m:rPr>
                          <m:sty m:val="p"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=2.7888364×</m:t>
                      </m:r>
                      <m:sSup>
                        <m:sSup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−11</m:t>
                          </m:r>
                        </m:sup>
                      </m:sSup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J</m:t>
                      </m:r>
                    </m:oMath>
                  </m:oMathPara>
                </a14:m>
                <a:endParaRPr lang="en-AU" sz="2800" b="0" dirty="0"/>
              </a:p>
              <a:p>
                <a:pPr/>
                <a:br>
                  <a:rPr lang="en-AU" sz="2800" b="0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1 </m:t>
                      </m:r>
                      <m:r>
                        <m:rPr>
                          <m:nor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eV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=1.60×</m:t>
                      </m:r>
                      <m:sSup>
                        <m:sSup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−19</m:t>
                          </m:r>
                        </m:sup>
                      </m:sSup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J</m:t>
                      </m:r>
                    </m:oMath>
                  </m:oMathPara>
                </a14:m>
                <a:endParaRPr lang="en-AU" sz="2800" b="0" dirty="0"/>
              </a:p>
              <a:p>
                <a:pPr/>
                <a:br>
                  <a:rPr lang="en-AU" sz="2800" b="0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800" i="1">
                              <a:latin typeface="Cambria Math" panose="02040503050406030204" pitchFamily="18" charset="0"/>
                            </a:rPr>
                            <m:t>2.7888364×</m:t>
                          </m:r>
                          <m:sSup>
                            <m:sSupPr>
                              <m:ctrlPr>
                                <a:rPr lang="en-AU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800" i="1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AU" sz="2800" i="1">
                                  <a:latin typeface="Cambria Math" panose="02040503050406030204" pitchFamily="18" charset="0"/>
                                </a:rPr>
                                <m:t>−11</m:t>
                              </m:r>
                            </m:sup>
                          </m:sSup>
                        </m:num>
                        <m:den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1.60×</m:t>
                          </m:r>
                          <m:sSup>
                            <m:sSupPr>
                              <m:ctrlP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  <m:t>−19</m:t>
                              </m:r>
                            </m:sup>
                          </m:sSup>
                        </m:den>
                      </m:f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=1.7430227×</m:t>
                      </m:r>
                      <m:sSup>
                        <m:sSup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sup>
                      </m:sSup>
                    </m:oMath>
                    <m:oMath xmlns:m="http://schemas.openxmlformats.org/officeDocument/2006/math"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  <m:oMath xmlns:m="http://schemas.openxmlformats.org/officeDocument/2006/math">
                      <m:r>
                        <m:rPr>
                          <m:sty m:val="p"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=1.74×</m:t>
                      </m:r>
                      <m:sSup>
                        <m:sSup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sup>
                      </m:sSup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eV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=174 </m:t>
                      </m:r>
                      <m:r>
                        <m:rPr>
                          <m:nor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MeV</m:t>
                      </m:r>
                    </m:oMath>
                  </m:oMathPara>
                </a14:m>
                <a:endParaRPr lang="en-AU" sz="2800" b="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732983"/>
                <a:ext cx="12192000" cy="526490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>
            <a:extLst>
              <a:ext uri="{FF2B5EF4-FFF2-40B4-BE49-F238E27FC236}">
                <a16:creationId xmlns:a16="http://schemas.microsoft.com/office/drawing/2014/main" id="{F83FD9F8-FE33-43AC-A34E-DDEE59FC8E9A}"/>
              </a:ext>
            </a:extLst>
          </p:cNvPr>
          <p:cNvSpPr/>
          <p:nvPr/>
        </p:nvSpPr>
        <p:spPr>
          <a:xfrm>
            <a:off x="2809875" y="2019300"/>
            <a:ext cx="6562725" cy="10509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39533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3" grpId="0" uiExpan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48208"/>
            <a:ext cx="5092571" cy="584775"/>
          </a:xfrm>
          <a:prstGeom prst="homePlate">
            <a:avLst/>
          </a:prstGeom>
          <a:solidFill>
            <a:schemeClr val="accent4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b="1" dirty="0"/>
              <a:t>Neutrons vs. Alpha Particles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" y="732983"/>
            <a:ext cx="73152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sz="2800" dirty="0"/>
              <a:t>In the early 1900s, nuclear physicists did experiments by firing alpha particles at atoms of different elements.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sz="2800" dirty="0"/>
              <a:t>This produced interesting results with small nuclei, but the alpha particles were more strongly repelled by larger nuclei and collisions did not occur.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sz="2800" dirty="0"/>
              <a:t>When James Chadwick discovered neutrons in 1932, scientists were able to use them to </a:t>
            </a:r>
            <a:r>
              <a:rPr lang="en-AU" sz="2800" b="1" dirty="0"/>
              <a:t>artificially transmute </a:t>
            </a:r>
            <a:r>
              <a:rPr lang="en-AU" sz="2800" dirty="0"/>
              <a:t>heavier elements.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sz="2800" dirty="0"/>
              <a:t>Since neutrons have no charge, they are not repelled by a nucleus.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11" t="4568" r="11956" b="9782"/>
          <a:stretch/>
        </p:blipFill>
        <p:spPr>
          <a:xfrm>
            <a:off x="7920147" y="1567819"/>
            <a:ext cx="4271853" cy="3722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5872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48208"/>
            <a:ext cx="1486578" cy="584775"/>
          </a:xfrm>
          <a:prstGeom prst="homePlate">
            <a:avLst/>
          </a:prstGeom>
          <a:solidFill>
            <a:schemeClr val="accent4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b="1" dirty="0"/>
              <a:t>Fission</a:t>
            </a:r>
            <a:endParaRPr lang="en-AU" sz="32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97" t="11429" r="3207" b="13917"/>
          <a:stretch/>
        </p:blipFill>
        <p:spPr>
          <a:xfrm>
            <a:off x="4399844" y="3714750"/>
            <a:ext cx="7792156" cy="3143249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-1" y="732983"/>
            <a:ext cx="1158932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sz="2800" dirty="0"/>
              <a:t>Nuclear fission occurs when an atomic nucleus splits into two or more smaller nuclei.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sz="2800" dirty="0"/>
              <a:t>This is often triggered by the absorption of a neutron.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sz="2800" dirty="0"/>
              <a:t>Nuclides that are capable of undergoing fission are said to be </a:t>
            </a:r>
            <a:r>
              <a:rPr lang="en-AU" sz="2800" b="1" dirty="0"/>
              <a:t>fissile</a:t>
            </a:r>
            <a:r>
              <a:rPr lang="en-AU" sz="2800" dirty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sz="2800" dirty="0"/>
              <a:t>Most fissile nuclides are elements with high atomic numbers (e.g. uranium-235, plutonium-239).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sz="2800" dirty="0"/>
              <a:t>Fission, like radioactive decay, is often a random process:</a:t>
            </a:r>
            <a:br>
              <a:rPr lang="en-AU" sz="2800" dirty="0"/>
            </a:br>
            <a:r>
              <a:rPr lang="en-AU" sz="2800" dirty="0"/>
              <a:t>many different combinations of fission products are </a:t>
            </a:r>
            <a:br>
              <a:rPr lang="en-AU" sz="2800" dirty="0"/>
            </a:br>
            <a:r>
              <a:rPr lang="en-AU" sz="2800" dirty="0"/>
              <a:t>possible.</a:t>
            </a: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D82AF71B-09D5-4229-86EF-D14CC52C19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4109664"/>
              </p:ext>
            </p:extLst>
          </p:nvPr>
        </p:nvGraphicFramePr>
        <p:xfrm>
          <a:off x="77557" y="5482397"/>
          <a:ext cx="4131475" cy="12852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131475">
                  <a:extLst>
                    <a:ext uri="{9D8B030D-6E8A-4147-A177-3AD203B41FA5}">
                      <a16:colId xmlns:a16="http://schemas.microsoft.com/office/drawing/2014/main" val="7107695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AU" dirty="0"/>
                        <a:t>Vocabulary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56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b="1" dirty="0" err="1"/>
                        <a:t>nu·clide</a:t>
                      </a:r>
                      <a:r>
                        <a:rPr lang="en-AU" b="0" dirty="0"/>
                        <a:t> (</a:t>
                      </a:r>
                      <a:r>
                        <a:rPr lang="en-AU" b="0" i="1" dirty="0"/>
                        <a:t>noun</a:t>
                      </a:r>
                      <a:r>
                        <a:rPr lang="en-AU" b="0" i="0" dirty="0"/>
                        <a:t>)</a:t>
                      </a:r>
                    </a:p>
                    <a:p>
                      <a:r>
                        <a:rPr lang="en-AU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type of atom specified by its atomic number, atomic mass, and energy state</a:t>
                      </a:r>
                      <a:endParaRPr lang="en-AU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03544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4003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48208"/>
            <a:ext cx="6180344" cy="584775"/>
          </a:xfrm>
          <a:prstGeom prst="homePlate">
            <a:avLst/>
          </a:prstGeom>
          <a:solidFill>
            <a:schemeClr val="accent4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b="1" dirty="0"/>
              <a:t>Release of Neutrons during Fission</a:t>
            </a:r>
            <a:endParaRPr lang="en-AU" sz="3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0939" y="2840152"/>
            <a:ext cx="5671138" cy="240597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0" y="732983"/>
                <a:ext cx="11333017" cy="57747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AU" sz="2800" dirty="0"/>
                  <a:t>In addition to new nuclei (called</a:t>
                </a:r>
                <a:r>
                  <a:rPr lang="en-AU" sz="2800" i="1" dirty="0"/>
                  <a:t> daughter nuclei </a:t>
                </a:r>
                <a:r>
                  <a:rPr lang="en-AU" sz="2800" dirty="0"/>
                  <a:t>or </a:t>
                </a:r>
                <a:r>
                  <a:rPr lang="en-AU" sz="2800" i="1" dirty="0"/>
                  <a:t>fission fragments</a:t>
                </a:r>
                <a:r>
                  <a:rPr lang="en-AU" sz="2800" dirty="0"/>
                  <a:t>), nuclear fission can also release neutrons.</a:t>
                </a: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AU" sz="2800" dirty="0"/>
                  <a:t>For example, when a uranium-235 nucleus absorbs a neutron, it can split into barium-141 and krypton-92. However, it also releases three neutrons and a significant amount of energy.</a:t>
                </a: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endParaRPr lang="en-AU" sz="2800" dirty="0"/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endParaRPr lang="en-AU" sz="2800" dirty="0"/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endParaRPr lang="en-AU" sz="2800" dirty="0"/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endParaRPr lang="en-AU" sz="2800" dirty="0"/>
              </a:p>
              <a:p>
                <a:endParaRPr lang="en-AU" sz="2800" dirty="0"/>
              </a:p>
              <a:p>
                <a:pPr marL="457200" indent="-4572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AU" sz="2800" dirty="0"/>
                  <a:t>This can be written as an equation: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AU" sz="2800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mr>
                        <m:mr>
                          <m:e>
                            <m: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mr>
                      </m:m>
                      <m:r>
                        <m:rPr>
                          <m:nor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n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  <m:t>35</m:t>
                            </m:r>
                          </m:e>
                        </m:mr>
                        <m:mr>
                          <m:e>
                            <m: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  <m:t>92</m:t>
                            </m:r>
                          </m:e>
                        </m:mr>
                      </m:m>
                      <m:r>
                        <m:rPr>
                          <m:nor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U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→</m:t>
                      </m:r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  <m:t>36</m:t>
                            </m:r>
                          </m:e>
                        </m:mr>
                        <m:mr>
                          <m:e>
                            <m: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  <m:t>92</m:t>
                            </m:r>
                          </m:e>
                        </m:mr>
                      </m:m>
                      <m:r>
                        <m:rPr>
                          <m:nor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U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→</m:t>
                      </m:r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  <m:t>41</m:t>
                            </m:r>
                          </m:e>
                        </m:mr>
                        <m:mr>
                          <m:e>
                            <m: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  <m:t>56</m:t>
                            </m:r>
                          </m:e>
                        </m:mr>
                      </m:m>
                      <m:r>
                        <m:rPr>
                          <m:nor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Ba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  <m: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mr>
                        <m:mr>
                          <m:e>
                            <m: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  <m:t>36</m:t>
                            </m:r>
                          </m:e>
                        </m:mr>
                      </m:m>
                      <m:r>
                        <m:rPr>
                          <m:nor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Kr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+3 </m:t>
                      </m:r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mr>
                        <m:mr>
                          <m:e>
                            <m: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mr>
                      </m:m>
                      <m:r>
                        <m:rPr>
                          <m:nor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n</m:t>
                      </m:r>
                    </m:oMath>
                  </m:oMathPara>
                </a14:m>
                <a:endParaRPr lang="en-AU" sz="28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732983"/>
                <a:ext cx="11333017" cy="5774786"/>
              </a:xfrm>
              <a:prstGeom prst="rect">
                <a:avLst/>
              </a:prstGeom>
              <a:blipFill>
                <a:blip r:embed="rId4"/>
                <a:stretch>
                  <a:fillRect l="-968" t="-949" r="-96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26727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48208"/>
            <a:ext cx="3926438" cy="584775"/>
          </a:xfrm>
          <a:prstGeom prst="homePlate">
            <a:avLst/>
          </a:prstGeom>
          <a:solidFill>
            <a:schemeClr val="accent4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b="1" dirty="0"/>
              <a:t>Mass-Energy Balance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" y="732983"/>
                <a:ext cx="11880272" cy="44012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AU" sz="2800" dirty="0"/>
                  <a:t>In 1905, Einstein determined that </a:t>
                </a:r>
                <a:r>
                  <a:rPr lang="en-AU" sz="2800" b="1" dirty="0"/>
                  <a:t>the mass of a particle is directly proportional to its energy</a:t>
                </a:r>
                <a:r>
                  <a:rPr lang="en-AU" sz="2800" dirty="0"/>
                  <a:t>, according to the now-famous equation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𝑚</m:t>
                      </m:r>
                      <m:sSup>
                        <m:sSup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AU" sz="2800" b="0" dirty="0"/>
              </a:p>
              <a:p>
                <a:endParaRPr lang="en-AU" sz="2800" b="0" dirty="0"/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AU" sz="2800" dirty="0"/>
                  <a:t>This means that any reaction that absorbs or releases energy must be accompanied by a change in mass.</a:t>
                </a: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AU" sz="2800" dirty="0"/>
                  <a:t>This change is far too small to detect in chemical reactions, but is significant in nuclear reactions because the </a:t>
                </a:r>
                <a:br>
                  <a:rPr lang="en-AU" sz="2800" dirty="0"/>
                </a:br>
                <a:r>
                  <a:rPr lang="en-AU" sz="2800" dirty="0"/>
                  <a:t>amount of energy released is much </a:t>
                </a:r>
                <a:br>
                  <a:rPr lang="en-AU" sz="2800" dirty="0"/>
                </a:br>
                <a:r>
                  <a:rPr lang="en-AU" sz="2800" dirty="0"/>
                  <a:t>greater.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732983"/>
                <a:ext cx="11880272" cy="4401205"/>
              </a:xfrm>
              <a:prstGeom prst="rect">
                <a:avLst/>
              </a:prstGeom>
              <a:blipFill>
                <a:blip r:embed="rId3"/>
                <a:stretch>
                  <a:fillRect l="-924" t="-1247" b="-304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1473" y="4024846"/>
            <a:ext cx="5950526" cy="2833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1783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48208"/>
            <a:ext cx="5742626" cy="584775"/>
          </a:xfrm>
          <a:prstGeom prst="homePlate">
            <a:avLst/>
          </a:prstGeom>
          <a:solidFill>
            <a:schemeClr val="accent4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b="1" dirty="0"/>
              <a:t>Release of Energy during Fission</a:t>
            </a:r>
            <a:endParaRPr lang="en-AU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0" y="732983"/>
                <a:ext cx="7639050" cy="39703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AU" sz="2800" dirty="0"/>
                  <a:t>To separate a nucleus into individual nucleons (protons and neutrons), a significant amount of energy would be required.</a:t>
                </a:r>
              </a:p>
              <a:p>
                <a:pPr marL="914400" lvl="1" indent="-457200">
                  <a:buFont typeface="Arial" panose="020B0604020202020204" pitchFamily="34" charset="0"/>
                  <a:buChar char="•"/>
                </a:pPr>
                <a:r>
                  <a:rPr lang="en-AU" sz="2800" dirty="0"/>
                  <a:t>This amount of energy is called the </a:t>
                </a:r>
                <a:br>
                  <a:rPr lang="en-AU" sz="2800" dirty="0"/>
                </a:br>
                <a:r>
                  <a:rPr lang="en-AU" sz="2800" b="1" dirty="0"/>
                  <a:t>nuclear binding energy</a:t>
                </a:r>
                <a:r>
                  <a:rPr lang="en-AU" sz="2800" dirty="0"/>
                  <a:t> of the nucleus.</a:t>
                </a: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AU" sz="2800" dirty="0"/>
                  <a:t>Adding this energy would increase the mass of the nucleons according to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AU" sz="2800" b="0" i="0" smtClean="0">
                        <a:latin typeface="Cambria Math" panose="02040503050406030204" pitchFamily="18" charset="0"/>
                      </a:rPr>
                      <m:t>Δ</m:t>
                    </m:r>
                    <m:r>
                      <a:rPr lang="en-AU" sz="2800" i="1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AU" sz="2800" i="1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AU" sz="2800" b="0" i="0" smtClean="0">
                        <a:latin typeface="Cambria Math" panose="02040503050406030204" pitchFamily="18" charset="0"/>
                      </a:rPr>
                      <m:t>Δ</m:t>
                    </m:r>
                    <m:r>
                      <a:rPr lang="en-AU" sz="28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AU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8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lang="en-AU" sz="2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AU" sz="2800" dirty="0"/>
                  <a:t>.</a:t>
                </a:r>
              </a:p>
              <a:p>
                <a:pPr marL="914400" lvl="1" indent="-457200">
                  <a:buFont typeface="Arial" panose="020B0604020202020204" pitchFamily="34" charset="0"/>
                  <a:buChar char="•"/>
                </a:pPr>
                <a:r>
                  <a:rPr lang="en-AU" sz="2800" dirty="0"/>
                  <a:t>This difference in mass is the </a:t>
                </a:r>
                <a:r>
                  <a:rPr lang="en-AU" sz="2800" b="1" dirty="0"/>
                  <a:t>mass defect</a:t>
                </a:r>
                <a:r>
                  <a:rPr lang="en-AU" sz="2800" dirty="0"/>
                  <a:t> of the nucleus.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732983"/>
                <a:ext cx="7639050" cy="3970318"/>
              </a:xfrm>
              <a:prstGeom prst="rect">
                <a:avLst/>
              </a:prstGeom>
              <a:blipFill>
                <a:blip r:embed="rId3"/>
                <a:stretch>
                  <a:fillRect l="-1437" t="-1380" r="-319" b="-337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5793" y="829222"/>
            <a:ext cx="4116206" cy="3218125"/>
          </a:xfrm>
          <a:prstGeom prst="rect">
            <a:avLst/>
          </a:prstGeom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D8E4A58-ED9F-443A-A14B-56092FEABF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7247634"/>
              </p:ext>
            </p:extLst>
          </p:nvPr>
        </p:nvGraphicFramePr>
        <p:xfrm>
          <a:off x="7993051" y="4409418"/>
          <a:ext cx="4131475" cy="23825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131475">
                  <a:extLst>
                    <a:ext uri="{9D8B030D-6E8A-4147-A177-3AD203B41FA5}">
                      <a16:colId xmlns:a16="http://schemas.microsoft.com/office/drawing/2014/main" val="7107695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AU" dirty="0"/>
                        <a:t>Vocabulary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56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b="1" dirty="0"/>
                        <a:t>amu </a:t>
                      </a:r>
                      <a:r>
                        <a:rPr lang="en-AU" b="0" dirty="0"/>
                        <a:t>(</a:t>
                      </a:r>
                      <a:r>
                        <a:rPr lang="en-AU" b="0" i="1" dirty="0"/>
                        <a:t>unit</a:t>
                      </a:r>
                      <a:r>
                        <a:rPr lang="en-AU" b="0" i="0" dirty="0"/>
                        <a:t>) – </a:t>
                      </a:r>
                      <a:r>
                        <a:rPr lang="en-AU" b="0" i="0" u="sng" dirty="0"/>
                        <a:t>a</a:t>
                      </a:r>
                      <a:r>
                        <a:rPr lang="en-AU" b="0" i="0" u="none" dirty="0"/>
                        <a:t>tomic </a:t>
                      </a:r>
                      <a:r>
                        <a:rPr lang="en-AU" b="0" i="0" u="sng" dirty="0"/>
                        <a:t>m</a:t>
                      </a:r>
                      <a:r>
                        <a:rPr lang="en-AU" b="0" i="0" u="none" dirty="0"/>
                        <a:t>ass </a:t>
                      </a:r>
                      <a:r>
                        <a:rPr lang="en-AU" b="0" i="0" u="sng" dirty="0"/>
                        <a:t>u</a:t>
                      </a:r>
                      <a:r>
                        <a:rPr lang="en-AU" b="0" i="0" u="none" dirty="0"/>
                        <a:t>nit, u</a:t>
                      </a:r>
                      <a:endParaRPr lang="en-AU" b="0" i="0" dirty="0"/>
                    </a:p>
                    <a:p>
                      <a:r>
                        <a:rPr lang="en-AU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unit of mass equal to 1.66 × 10</a:t>
                      </a:r>
                      <a:r>
                        <a:rPr lang="en-AU" sz="1800" b="0" i="0" kern="1200" baseline="300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-27</a:t>
                      </a:r>
                      <a:r>
                        <a:rPr lang="en-AU" sz="1800" b="0" i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kg; protons / neutrons have a mass of ≈1 u</a:t>
                      </a:r>
                    </a:p>
                    <a:p>
                      <a:endParaRPr lang="en-AU" sz="1800" b="0" i="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AU" sz="1800" b="1" i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Δ</a:t>
                      </a:r>
                      <a:r>
                        <a:rPr lang="en-AU" sz="1800" b="0" i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en-AU" sz="1800" b="0" i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Greek letter</a:t>
                      </a:r>
                      <a:r>
                        <a:rPr lang="en-AU" sz="1800" b="0" i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– Delta</a:t>
                      </a:r>
                    </a:p>
                    <a:p>
                      <a:r>
                        <a:rPr lang="en-AU" sz="1800" b="0" i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used as a mathematical symbol to mean ‘change in’</a:t>
                      </a:r>
                      <a:endParaRPr lang="en-AU" b="0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0354402"/>
                  </a:ext>
                </a:extLst>
              </a:tr>
            </a:tbl>
          </a:graphicData>
        </a:graphic>
      </p:graphicFrame>
      <p:pic>
        <p:nvPicPr>
          <p:cNvPr id="1026" name="Picture 2">
            <a:extLst>
              <a:ext uri="{FF2B5EF4-FFF2-40B4-BE49-F238E27FC236}">
                <a16:creationId xmlns:a16="http://schemas.microsoft.com/office/drawing/2014/main" id="{A1E3DB59-C610-4ECD-9473-BCF3678EAD0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52" r="9252" b="3743"/>
          <a:stretch/>
        </p:blipFill>
        <p:spPr bwMode="auto">
          <a:xfrm>
            <a:off x="2333625" y="4661686"/>
            <a:ext cx="3581400" cy="2196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8418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48208"/>
            <a:ext cx="3616545" cy="584775"/>
          </a:xfrm>
          <a:prstGeom prst="homePlate">
            <a:avLst/>
          </a:prstGeom>
          <a:solidFill>
            <a:schemeClr val="accent4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b="1" dirty="0"/>
              <a:t>Sample Problem #1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0" y="732983"/>
                <a:ext cx="11333017" cy="44971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2800" dirty="0"/>
                  <a:t>Calculate the nuclear binding energy of a lithium-7 nucleus (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en-AU" sz="2800" i="1" smtClean="0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AU" sz="2800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  <m:sup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sup>
                      <m:e>
                        <m:r>
                          <m:rPr>
                            <m:nor/>
                          </m:rPr>
                          <a:rPr lang="en-AU" sz="2800" b="0" i="0" smtClean="0">
                            <a:latin typeface="Cambria Math" panose="02040503050406030204" pitchFamily="18" charset="0"/>
                          </a:rPr>
                          <m:t>Li</m:t>
                        </m:r>
                      </m:e>
                    </m:sPre>
                  </m:oMath>
                </a14:m>
                <a:r>
                  <a:rPr lang="en-AU" sz="2800" dirty="0"/>
                  <a:t>) in joules and </a:t>
                </a:r>
                <a:r>
                  <a:rPr lang="en-AU" sz="2800" dirty="0" err="1"/>
                  <a:t>megaelectronvolts</a:t>
                </a:r>
                <a:r>
                  <a:rPr lang="en-AU" sz="2800" dirty="0"/>
                  <a:t> (MeV).</a:t>
                </a:r>
              </a:p>
              <a:p>
                <a:r>
                  <a:rPr lang="en-AU" sz="2800" b="0" i="0" dirty="0"/>
                  <a:t>	</a:t>
                </a:r>
                <a:r>
                  <a:rPr lang="en-AU" sz="2800" b="0" i="1" dirty="0" err="1"/>
                  <a:t>m</a:t>
                </a:r>
                <a:r>
                  <a:rPr lang="en-AU" sz="2800" b="0" baseline="-25000" dirty="0" err="1"/>
                  <a:t>Li</a:t>
                </a:r>
                <a:r>
                  <a:rPr lang="en-AU" sz="2800" b="0" dirty="0"/>
                  <a:t> = </a:t>
                </a:r>
                <a:r>
                  <a:rPr lang="en-AU" sz="2800" dirty="0"/>
                  <a:t>7.01436 u</a:t>
                </a:r>
              </a:p>
              <a:p>
                <a:r>
                  <a:rPr lang="en-AU" sz="2800" b="0" i="0" dirty="0"/>
                  <a:t>	</a:t>
                </a:r>
                <a:r>
                  <a:rPr lang="en-AU" sz="2800" b="0" i="1" dirty="0" err="1"/>
                  <a:t>m</a:t>
                </a:r>
                <a:r>
                  <a:rPr lang="en-AU" sz="2800" b="0" baseline="-25000" dirty="0" err="1"/>
                  <a:t>p</a:t>
                </a:r>
                <a:r>
                  <a:rPr lang="en-AU" sz="2800" b="0" dirty="0"/>
                  <a:t> = 1.00728 u</a:t>
                </a:r>
              </a:p>
              <a:p>
                <a:r>
                  <a:rPr lang="en-AU" sz="2800" i="0" dirty="0"/>
                  <a:t>	</a:t>
                </a:r>
                <a:r>
                  <a:rPr lang="en-AU" sz="2800" i="1" dirty="0" err="1"/>
                  <a:t>m</a:t>
                </a:r>
                <a:r>
                  <a:rPr lang="en-AU" sz="2800" baseline="-25000" dirty="0" err="1"/>
                  <a:t>n</a:t>
                </a:r>
                <a:r>
                  <a:rPr lang="en-AU" sz="2800" dirty="0"/>
                  <a:t> = 1.00867 u</a:t>
                </a:r>
                <a:endParaRPr lang="en-AU" sz="2800" dirty="0">
                  <a:latin typeface="Cambria Math" panose="02040503050406030204" pitchFamily="18" charset="0"/>
                </a:endParaRPr>
              </a:p>
              <a:p>
                <a:pPr/>
                <a:br>
                  <a:rPr lang="en-AU" sz="2800" b="0" i="0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mass</m:t>
                      </m:r>
                      <m:r>
                        <m:rPr>
                          <m:nor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of</m:t>
                      </m:r>
                      <m:r>
                        <m:rPr>
                          <m:nor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nucleons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nor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mass</m:t>
                      </m:r>
                      <m:r>
                        <m:rPr>
                          <m:nor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of</m:t>
                      </m:r>
                      <m:r>
                        <m:rPr>
                          <m:nor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nucleus</m:t>
                      </m:r>
                    </m:oMath>
                    <m:oMath xmlns:m="http://schemas.openxmlformats.org/officeDocument/2006/math">
                      <m:r>
                        <m:rPr>
                          <m:sty m:val="p"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sSub>
                            <m:sSubPr>
                              <m:ctrlP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m:rPr>
                                  <m:nor/>
                                </m:rPr>
                                <a:rPr lang="en-AU" sz="2800" b="0" i="0" smtClean="0">
                                  <a:latin typeface="Cambria Math" panose="02040503050406030204" pitchFamily="18" charset="0"/>
                                </a:rPr>
                                <m:t>p</m:t>
                              </m:r>
                            </m:sub>
                          </m:sSub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+4</m:t>
                          </m:r>
                          <m:sSub>
                            <m:sSubPr>
                              <m:ctrlP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m:rPr>
                                  <m:nor/>
                                </m:rPr>
                                <a:rPr lang="en-AU" sz="2800" b="0" i="0" smtClean="0">
                                  <a:latin typeface="Cambria Math" panose="02040503050406030204" pitchFamily="18" charset="0"/>
                                </a:rPr>
                                <m:t>n</m:t>
                              </m:r>
                            </m:sub>
                          </m:sSub>
                        </m:e>
                      </m:d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en-AU" sz="2800" b="0" i="0" smtClean="0">
                              <a:latin typeface="Cambria Math" panose="02040503050406030204" pitchFamily="18" charset="0"/>
                            </a:rPr>
                            <m:t>Li</m:t>
                          </m:r>
                        </m:sub>
                      </m:sSub>
                    </m:oMath>
                    <m:oMath xmlns:m="http://schemas.openxmlformats.org/officeDocument/2006/math">
                      <m:r>
                        <m:rPr>
                          <m:sty m:val="p"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3×1.00728+4×1.00867</m:t>
                          </m:r>
                        </m:e>
                      </m:d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−7.01436</m:t>
                      </m:r>
                    </m:oMath>
                    <m:oMath xmlns:m="http://schemas.openxmlformats.org/officeDocument/2006/math">
                      <m:r>
                        <m:rPr>
                          <m:sty m:val="p"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=0.04216 </m:t>
                      </m:r>
                      <m:r>
                        <m:rPr>
                          <m:nor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u</m:t>
                      </m:r>
                    </m:oMath>
                  </m:oMathPara>
                </a14:m>
                <a:endParaRPr lang="en-AU" sz="2800" b="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732983"/>
                <a:ext cx="11333017" cy="4497193"/>
              </a:xfrm>
              <a:prstGeom prst="rect">
                <a:avLst/>
              </a:prstGeom>
              <a:blipFill>
                <a:blip r:embed="rId3"/>
                <a:stretch>
                  <a:fillRect l="-1076" t="-1084" r="-172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84073F6-747E-441A-BCD6-FBF56D21FE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2052390"/>
              </p:ext>
            </p:extLst>
          </p:nvPr>
        </p:nvGraphicFramePr>
        <p:xfrm>
          <a:off x="7993051" y="1389993"/>
          <a:ext cx="4131475" cy="18338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131475">
                  <a:extLst>
                    <a:ext uri="{9D8B030D-6E8A-4147-A177-3AD203B41FA5}">
                      <a16:colId xmlns:a16="http://schemas.microsoft.com/office/drawing/2014/main" val="7107695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AU" dirty="0"/>
                        <a:t>Vocabulary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56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b="1" dirty="0"/>
                        <a:t>eV </a:t>
                      </a:r>
                      <a:r>
                        <a:rPr lang="en-AU" b="0" dirty="0"/>
                        <a:t>(</a:t>
                      </a:r>
                      <a:r>
                        <a:rPr lang="en-AU" b="0" i="1" dirty="0"/>
                        <a:t>unit</a:t>
                      </a:r>
                      <a:r>
                        <a:rPr lang="en-AU" b="0" i="0" dirty="0"/>
                        <a:t>) – </a:t>
                      </a:r>
                      <a:r>
                        <a:rPr lang="en-AU" b="0" i="0" u="none" dirty="0" err="1"/>
                        <a:t>electronvolt</a:t>
                      </a:r>
                      <a:endParaRPr lang="en-AU" b="0" i="0" u="none" dirty="0"/>
                    </a:p>
                    <a:p>
                      <a:r>
                        <a:rPr lang="en-AU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unit of energy equal to 1.60 × 10</a:t>
                      </a:r>
                      <a:r>
                        <a:rPr lang="en-AU" sz="1800" b="0" i="0" kern="1200" baseline="300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-19</a:t>
                      </a:r>
                      <a:r>
                        <a:rPr lang="en-AU" sz="1800" b="0" i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J; </a:t>
                      </a:r>
                      <a:br>
                        <a:rPr lang="en-AU" sz="1800" b="0" i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AU" sz="1800" b="0" i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amount of kinetic energy gained by a single electron accelerating though a potential difference of 1 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0354402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B031DA80-30FB-4A18-AFDE-11A7D3F239BD}"/>
              </a:ext>
            </a:extLst>
          </p:cNvPr>
          <p:cNvSpPr/>
          <p:nvPr/>
        </p:nvSpPr>
        <p:spPr>
          <a:xfrm>
            <a:off x="2047875" y="3808647"/>
            <a:ext cx="7200900" cy="6730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0571F4A-73B3-4552-A63E-0763CDE8B804}"/>
              </a:ext>
            </a:extLst>
          </p:cNvPr>
          <p:cNvSpPr/>
          <p:nvPr/>
        </p:nvSpPr>
        <p:spPr>
          <a:xfrm>
            <a:off x="2066058" y="4481728"/>
            <a:ext cx="7200900" cy="3905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4A0A69F-F4CE-46F4-B4CB-8D6831598092}"/>
              </a:ext>
            </a:extLst>
          </p:cNvPr>
          <p:cNvSpPr/>
          <p:nvPr/>
        </p:nvSpPr>
        <p:spPr>
          <a:xfrm>
            <a:off x="2066058" y="4872254"/>
            <a:ext cx="7200900" cy="4871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01900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48208"/>
            <a:ext cx="3616545" cy="584775"/>
          </a:xfrm>
          <a:prstGeom prst="homePlate">
            <a:avLst/>
          </a:prstGeom>
          <a:solidFill>
            <a:schemeClr val="accent4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b="1" dirty="0"/>
              <a:t>Sample Problem #1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0" y="732983"/>
                <a:ext cx="11333017" cy="61309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2800" dirty="0"/>
                  <a:t>Calculate the nuclear binding energy of a lithium-7 nucleus (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en-AU" sz="2800" i="1" smtClean="0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AU" sz="2800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  <m:sup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sup>
                      <m:e>
                        <m:r>
                          <m:rPr>
                            <m:nor/>
                          </m:rPr>
                          <a:rPr lang="en-AU" sz="2800" b="0" i="0" smtClean="0">
                            <a:latin typeface="Cambria Math" panose="02040503050406030204" pitchFamily="18" charset="0"/>
                          </a:rPr>
                          <m:t>Li</m:t>
                        </m:r>
                      </m:e>
                    </m:sPre>
                  </m:oMath>
                </a14:m>
                <a:r>
                  <a:rPr lang="en-AU" sz="2800" dirty="0"/>
                  <a:t>) in joules and </a:t>
                </a:r>
                <a:r>
                  <a:rPr lang="en-AU" sz="2800" dirty="0" err="1"/>
                  <a:t>megaelectronvolts</a:t>
                </a:r>
                <a:r>
                  <a:rPr lang="en-AU" sz="2800" dirty="0"/>
                  <a:t> (MeV).</a:t>
                </a:r>
              </a:p>
              <a:p>
                <a:r>
                  <a:rPr lang="en-AU" sz="2800" b="0" i="0" dirty="0"/>
                  <a:t>	</a:t>
                </a:r>
                <a:r>
                  <a:rPr lang="en-AU" sz="2800" b="0" i="1" dirty="0" err="1"/>
                  <a:t>m</a:t>
                </a:r>
                <a:r>
                  <a:rPr lang="en-AU" sz="2800" b="0" baseline="-25000" dirty="0" err="1"/>
                  <a:t>Li</a:t>
                </a:r>
                <a:r>
                  <a:rPr lang="en-AU" sz="2800" b="0" dirty="0"/>
                  <a:t> = </a:t>
                </a:r>
                <a:r>
                  <a:rPr lang="en-AU" sz="2800" dirty="0"/>
                  <a:t>7.01436 u</a:t>
                </a:r>
              </a:p>
              <a:p>
                <a:r>
                  <a:rPr lang="en-AU" sz="2800" b="0" i="0" dirty="0"/>
                  <a:t>	</a:t>
                </a:r>
                <a:r>
                  <a:rPr lang="en-AU" sz="2800" b="0" i="1" dirty="0" err="1"/>
                  <a:t>m</a:t>
                </a:r>
                <a:r>
                  <a:rPr lang="en-AU" sz="2800" b="0" baseline="-25000" dirty="0" err="1"/>
                  <a:t>p</a:t>
                </a:r>
                <a:r>
                  <a:rPr lang="en-AU" sz="2800" b="0" dirty="0"/>
                  <a:t> = 1.00728 u</a:t>
                </a:r>
              </a:p>
              <a:p>
                <a:r>
                  <a:rPr lang="en-AU" sz="2800" i="0" dirty="0"/>
                  <a:t>	</a:t>
                </a:r>
                <a:r>
                  <a:rPr lang="en-AU" sz="2800" i="1" dirty="0" err="1"/>
                  <a:t>m</a:t>
                </a:r>
                <a:r>
                  <a:rPr lang="en-AU" sz="2800" baseline="-25000" dirty="0" err="1"/>
                  <a:t>n</a:t>
                </a:r>
                <a:r>
                  <a:rPr lang="en-AU" sz="2800" dirty="0"/>
                  <a:t> = 1.00867 u</a:t>
                </a:r>
                <a:endParaRPr lang="en-AU" sz="2800" dirty="0">
                  <a:latin typeface="Cambria Math" panose="02040503050406030204" pitchFamily="18" charset="0"/>
                </a:endParaRPr>
              </a:p>
              <a:p>
                <a:pPr/>
                <a:br>
                  <a:rPr lang="en-AU" sz="2800" b="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=0.04216 </m:t>
                      </m:r>
                      <m:r>
                        <m:rPr>
                          <m:nor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u</m:t>
                      </m:r>
                    </m:oMath>
                    <m:oMath xmlns:m="http://schemas.openxmlformats.org/officeDocument/2006/math"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1 </m:t>
                      </m:r>
                      <m:r>
                        <m:rPr>
                          <m:nor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u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=931 </m:t>
                      </m:r>
                      <m:r>
                        <m:rPr>
                          <m:nor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MeV</m:t>
                      </m:r>
                    </m:oMath>
                    <m:oMath xmlns:m="http://schemas.openxmlformats.org/officeDocument/2006/math">
                      <m:r>
                        <m:rPr>
                          <m:sty m:val="p"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=0.04216×931=39.25096</m:t>
                      </m:r>
                    </m:oMath>
                    <m:oMath xmlns:m="http://schemas.openxmlformats.org/officeDocument/2006/math">
                      <m:r>
                        <m:rPr>
                          <m:sty m:val="p"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=39.3 </m:t>
                      </m:r>
                      <m:r>
                        <m:rPr>
                          <m:nor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MeV</m:t>
                      </m:r>
                    </m:oMath>
                  </m:oMathPara>
                </a14:m>
                <a:endParaRPr lang="en-AU" sz="2800" b="0" i="1" dirty="0">
                  <a:latin typeface="Cambria Math" panose="02040503050406030204" pitchFamily="18" charset="0"/>
                </a:endParaRPr>
              </a:p>
              <a:p>
                <a:endParaRPr lang="en-AU" sz="28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1 </m:t>
                      </m:r>
                      <m:r>
                        <m:rPr>
                          <m:nor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eV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=1.60×</m:t>
                      </m:r>
                      <m:sSup>
                        <m:sSup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−19</m:t>
                          </m:r>
                        </m:sup>
                      </m:sSup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J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  ∴1 </m:t>
                      </m:r>
                      <m:r>
                        <m:rPr>
                          <m:nor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MeV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=1.60×</m:t>
                      </m:r>
                      <m:sSup>
                        <m:sSup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−13</m:t>
                          </m:r>
                        </m:sup>
                      </m:sSup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J</m:t>
                      </m:r>
                    </m:oMath>
                    <m:oMath xmlns:m="http://schemas.openxmlformats.org/officeDocument/2006/math">
                      <m:r>
                        <m:rPr>
                          <m:sty m:val="p"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=39.25096×1.60×</m:t>
                      </m:r>
                      <m:sSup>
                        <m:sSup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−13</m:t>
                          </m:r>
                        </m:sup>
                      </m:sSup>
                    </m:oMath>
                    <m:oMath xmlns:m="http://schemas.openxmlformats.org/officeDocument/2006/math">
                      <m:r>
                        <m:rPr>
                          <m:sty m:val="p"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=6.28×</m:t>
                      </m:r>
                      <m:sSup>
                        <m:sSup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−12</m:t>
                          </m:r>
                        </m:sup>
                      </m:sSup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J</m:t>
                      </m:r>
                    </m:oMath>
                  </m:oMathPara>
                </a14:m>
                <a:endParaRPr lang="en-AU" sz="2800" b="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732983"/>
                <a:ext cx="11333017" cy="6130909"/>
              </a:xfrm>
              <a:prstGeom prst="rect">
                <a:avLst/>
              </a:prstGeom>
              <a:blipFill>
                <a:blip r:embed="rId3"/>
                <a:stretch>
                  <a:fillRect l="-1076" t="-795" r="-172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84073F6-747E-441A-BCD6-FBF56D21FE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1305790"/>
              </p:ext>
            </p:extLst>
          </p:nvPr>
        </p:nvGraphicFramePr>
        <p:xfrm>
          <a:off x="7993051" y="1389993"/>
          <a:ext cx="4131475" cy="18338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131475">
                  <a:extLst>
                    <a:ext uri="{9D8B030D-6E8A-4147-A177-3AD203B41FA5}">
                      <a16:colId xmlns:a16="http://schemas.microsoft.com/office/drawing/2014/main" val="7107695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AU" dirty="0"/>
                        <a:t>Vocabulary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56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b="1" dirty="0"/>
                        <a:t>eV </a:t>
                      </a:r>
                      <a:r>
                        <a:rPr lang="en-AU" b="0" dirty="0"/>
                        <a:t>(</a:t>
                      </a:r>
                      <a:r>
                        <a:rPr lang="en-AU" b="0" i="1" dirty="0"/>
                        <a:t>unit</a:t>
                      </a:r>
                      <a:r>
                        <a:rPr lang="en-AU" b="0" i="0" dirty="0"/>
                        <a:t>) – </a:t>
                      </a:r>
                      <a:r>
                        <a:rPr lang="en-AU" b="0" i="0" u="none" dirty="0" err="1"/>
                        <a:t>electronvolt</a:t>
                      </a:r>
                      <a:endParaRPr lang="en-AU" b="0" i="0" u="none" dirty="0"/>
                    </a:p>
                    <a:p>
                      <a:r>
                        <a:rPr lang="en-AU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unit of energy equal to 1.60 × 10</a:t>
                      </a:r>
                      <a:r>
                        <a:rPr lang="en-AU" sz="1800" b="0" i="0" kern="1200" baseline="300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-19</a:t>
                      </a:r>
                      <a:r>
                        <a:rPr lang="en-AU" sz="1800" b="0" i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J; </a:t>
                      </a:r>
                      <a:br>
                        <a:rPr lang="en-AU" sz="1800" b="0" i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AU" sz="1800" b="0" i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amount of kinetic energy gained by a single electron accelerating though a potential difference of 1 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0354402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2F9E0F4D-7851-4808-B6AA-CE3C3D0A4DB0}"/>
              </a:ext>
            </a:extLst>
          </p:cNvPr>
          <p:cNvSpPr/>
          <p:nvPr/>
        </p:nvSpPr>
        <p:spPr>
          <a:xfrm>
            <a:off x="3038475" y="3829050"/>
            <a:ext cx="2486025" cy="3333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61830CF-DDB3-4840-A2BA-520F4447D078}"/>
              </a:ext>
            </a:extLst>
          </p:cNvPr>
          <p:cNvSpPr/>
          <p:nvPr/>
        </p:nvSpPr>
        <p:spPr>
          <a:xfrm>
            <a:off x="3038475" y="4267200"/>
            <a:ext cx="5210175" cy="3333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8628102-727C-4F31-ACD1-5D8DFCDEC725}"/>
              </a:ext>
            </a:extLst>
          </p:cNvPr>
          <p:cNvSpPr/>
          <p:nvPr/>
        </p:nvSpPr>
        <p:spPr>
          <a:xfrm>
            <a:off x="3038475" y="4705350"/>
            <a:ext cx="2486025" cy="3333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45AD8C5-B3F9-4B67-99A3-C157801A6C1C}"/>
              </a:ext>
            </a:extLst>
          </p:cNvPr>
          <p:cNvSpPr/>
          <p:nvPr/>
        </p:nvSpPr>
        <p:spPr>
          <a:xfrm>
            <a:off x="1962150" y="5468007"/>
            <a:ext cx="7429500" cy="4279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E04F97D-0226-4824-823E-D72893A575B2}"/>
              </a:ext>
            </a:extLst>
          </p:cNvPr>
          <p:cNvSpPr/>
          <p:nvPr/>
        </p:nvSpPr>
        <p:spPr>
          <a:xfrm>
            <a:off x="1933575" y="5891973"/>
            <a:ext cx="4752975" cy="4279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7DA8CFB-4544-4643-863A-CB120089F7A2}"/>
              </a:ext>
            </a:extLst>
          </p:cNvPr>
          <p:cNvSpPr/>
          <p:nvPr/>
        </p:nvSpPr>
        <p:spPr>
          <a:xfrm>
            <a:off x="1962150" y="6344307"/>
            <a:ext cx="3095625" cy="4279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41887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48208"/>
            <a:ext cx="4145355" cy="584775"/>
          </a:xfrm>
          <a:prstGeom prst="homePlate">
            <a:avLst/>
          </a:prstGeom>
          <a:solidFill>
            <a:schemeClr val="accent4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b="1" dirty="0"/>
              <a:t>Sample Problem #2a-b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0" y="732983"/>
                <a:ext cx="12192000" cy="46887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2800" dirty="0"/>
                  <a:t>Thorium-based nuclear power plants take advantage of the fission of uranium-233, which is produced from thorium decay. The thorium fuel cycle can be represented by the following equation: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AU" sz="2800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mr>
                        <m:mr>
                          <m:e>
                            <m: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mr>
                      </m:m>
                      <m:r>
                        <m:rPr>
                          <m:nor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n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  <m:t>32</m:t>
                            </m:r>
                          </m:e>
                        </m:mr>
                        <m:mr>
                          <m:e>
                            <m: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  <m:t>90</m:t>
                            </m:r>
                          </m:e>
                        </m:mr>
                      </m:m>
                      <m:r>
                        <m:rPr>
                          <m:nor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Th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→</m:t>
                      </m:r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  <m:t>33</m:t>
                            </m:r>
                          </m:e>
                        </m:mr>
                        <m:mr>
                          <m:e>
                            <m: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  <m:t>90</m:t>
                            </m:r>
                          </m:e>
                        </m:mr>
                      </m:m>
                      <m:r>
                        <m:rPr>
                          <m:nor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Th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→</m:t>
                      </m:r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  <m:t>33</m:t>
                            </m:r>
                          </m:e>
                        </m:mr>
                        <m:mr>
                          <m:e>
                            <m: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  <m:t>91</m:t>
                            </m:r>
                          </m:e>
                        </m:mr>
                      </m:m>
                      <m:r>
                        <m:rPr>
                          <m:nor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Pa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→</m:t>
                      </m:r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  <m:t>33</m:t>
                            </m:r>
                          </m:e>
                        </m:mr>
                        <m:mr>
                          <m:e>
                            <m: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  <m:t>92</m:t>
                            </m:r>
                          </m:e>
                        </m:mr>
                      </m:m>
                      <m:r>
                        <m:rPr>
                          <m:nor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U</m:t>
                      </m:r>
                    </m:oMath>
                  </m:oMathPara>
                </a14:m>
                <a:endParaRPr lang="en-AU" sz="2800" dirty="0"/>
              </a:p>
              <a:p>
                <a:endParaRPr lang="en-AU" sz="2800" dirty="0"/>
              </a:p>
              <a:p>
                <a:pPr marL="514350" indent="-514350">
                  <a:buFont typeface="+mj-lt"/>
                  <a:buAutoNum type="alphaLcParenR"/>
                </a:pPr>
                <a:r>
                  <a:rPr lang="en-AU" sz="2800" dirty="0"/>
                  <a:t>What type of decay does the thorium-233 undergo to form protactinium-233?</a:t>
                </a:r>
              </a:p>
              <a:p>
                <a:r>
                  <a:rPr lang="en-AU" sz="2800" dirty="0"/>
                  <a:t>	</a:t>
                </a:r>
                <a:r>
                  <a:rPr lang="el-GR" sz="2800" dirty="0"/>
                  <a:t>β</a:t>
                </a:r>
                <a:r>
                  <a:rPr lang="en-AU" sz="2800" baseline="30000" dirty="0"/>
                  <a:t>-</a:t>
                </a:r>
                <a:r>
                  <a:rPr lang="en-AU" sz="2800" dirty="0"/>
                  <a:t> decay</a:t>
                </a:r>
              </a:p>
              <a:p>
                <a:endParaRPr lang="en-AU" sz="2800" dirty="0"/>
              </a:p>
              <a:p>
                <a:pPr marL="514350" indent="-514350">
                  <a:buFont typeface="+mj-lt"/>
                  <a:buAutoNum type="alphaLcParenR" startAt="2"/>
                </a:pPr>
                <a:r>
                  <a:rPr lang="en-AU" sz="2800" dirty="0"/>
                  <a:t>What type of decay does the protactinium-233 undergo to form uranium-233?</a:t>
                </a:r>
              </a:p>
              <a:p>
                <a:r>
                  <a:rPr lang="en-AU" sz="2800" dirty="0"/>
                  <a:t>	</a:t>
                </a:r>
                <a:r>
                  <a:rPr lang="el-GR" sz="2800" dirty="0"/>
                  <a:t>β</a:t>
                </a:r>
                <a:r>
                  <a:rPr lang="en-AU" sz="2800" baseline="30000" dirty="0"/>
                  <a:t>-</a:t>
                </a:r>
                <a:r>
                  <a:rPr lang="en-AU" sz="2800" dirty="0"/>
                  <a:t> decay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732983"/>
                <a:ext cx="12192000" cy="4688784"/>
              </a:xfrm>
              <a:prstGeom prst="rect">
                <a:avLst/>
              </a:prstGeom>
              <a:blipFill>
                <a:blip r:embed="rId3"/>
                <a:stretch>
                  <a:fillRect l="-1050" t="-1170" r="-1100" b="-273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64362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51060</TotalTime>
  <Words>1040</Words>
  <Application>Microsoft Office PowerPoint</Application>
  <PresentationFormat>Widescreen</PresentationFormat>
  <Paragraphs>97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Office Theme</vt:lpstr>
      <vt:lpstr>Nuclear Fission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Science</dc:title>
  <dc:creator>Microsoft account</dc:creator>
  <cp:lastModifiedBy>AXTENS Nathan [Harrisdale Senior High School]</cp:lastModifiedBy>
  <cp:revision>911</cp:revision>
  <cp:lastPrinted>2019-08-14T00:04:28Z</cp:lastPrinted>
  <dcterms:created xsi:type="dcterms:W3CDTF">2017-01-28T08:32:28Z</dcterms:created>
  <dcterms:modified xsi:type="dcterms:W3CDTF">2022-03-22T05:35:37Z</dcterms:modified>
</cp:coreProperties>
</file>